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8" r:id="rId2"/>
    <p:sldId id="310" r:id="rId3"/>
    <p:sldId id="304" r:id="rId4"/>
    <p:sldId id="303" r:id="rId5"/>
    <p:sldId id="301" r:id="rId6"/>
    <p:sldId id="305" r:id="rId7"/>
    <p:sldId id="306" r:id="rId8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2" userDrawn="1">
          <p15:clr>
            <a:srgbClr val="A4A3A4"/>
          </p15:clr>
        </p15:guide>
        <p15:guide id="2" pos="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1F5"/>
    <a:srgbClr val="0F316C"/>
    <a:srgbClr val="0071CE"/>
    <a:srgbClr val="17B69C"/>
    <a:srgbClr val="15B012"/>
    <a:srgbClr val="C5D9E7"/>
    <a:srgbClr val="91A3B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580" autoAdjust="0"/>
    <p:restoredTop sz="93817" autoAdjust="0"/>
  </p:normalViewPr>
  <p:slideViewPr>
    <p:cSldViewPr>
      <p:cViewPr varScale="1">
        <p:scale>
          <a:sx n="37" d="100"/>
          <a:sy n="37" d="100"/>
        </p:scale>
        <p:origin x="84" y="456"/>
      </p:cViewPr>
      <p:guideLst>
        <p:guide orient="horz" pos="1642"/>
        <p:guide pos="9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4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IBM Plex Sans" panose="020B050305020300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IBM Plex Sans" panose="020B0503050203000203" pitchFamily="34" charset="0"/>
              </a:defRPr>
            </a:lvl1pPr>
          </a:lstStyle>
          <a:p>
            <a:fld id="{15504EF5-1B61-4C08-BFDD-5C0D5AF73FD4}" type="datetimeFigureOut">
              <a:rPr lang="ru-RU" smtClean="0"/>
              <a:pPr/>
              <a:t>17.05.2022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IBM Plex Sans" panose="020B050305020300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IBM Plex Sans" panose="020B0503050203000203" pitchFamily="34" charset="0"/>
              </a:defRPr>
            </a:lvl1pPr>
          </a:lstStyle>
          <a:p>
            <a:fld id="{65D8CCBB-81F9-477D-A072-57A81C27A3A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10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IBM Plex Sans" panose="020B050305020300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IBM Plex Sans" panose="020B050305020300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IBM Plex Sans" panose="020B050305020300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IBM Plex Sans" panose="020B050305020300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IBM Plex Sans" panose="020B050305020300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91004" y="1399796"/>
            <a:ext cx="13122090" cy="704214"/>
          </a:xfrm>
          <a:prstGeom prst="rect">
            <a:avLst/>
          </a:prstGeom>
        </p:spPr>
        <p:txBody>
          <a:bodyPr lIns="0" tIns="0" rIns="0" bIns="0"/>
          <a:lstStyle>
            <a:lvl1pPr>
              <a:defRPr sz="4450" b="0" i="0">
                <a:solidFill>
                  <a:srgbClr val="60269E"/>
                </a:solidFill>
                <a:latin typeface="IBM Plex Sans" panose="020B0503050203000203" pitchFamily="34" charset="0"/>
                <a:cs typeface="IBM Plex Sans" panose="020B0503050203000203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3063" y="3203932"/>
            <a:ext cx="17277972" cy="5650230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91004" y="1399796"/>
            <a:ext cx="13122090" cy="704214"/>
          </a:xfrm>
          <a:prstGeom prst="rect">
            <a:avLst/>
          </a:prstGeom>
        </p:spPr>
        <p:txBody>
          <a:bodyPr lIns="0" tIns="0" rIns="0" bIns="0"/>
          <a:lstStyle>
            <a:lvl1pPr>
              <a:defRPr sz="4450" b="0" i="0">
                <a:solidFill>
                  <a:srgbClr val="60269E"/>
                </a:solidFill>
                <a:latin typeface="IBM Plex Sans" panose="020B0503050203000203" pitchFamily="34" charset="0"/>
                <a:cs typeface="IBM Plex Sans" panose="020B0503050203000203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413063" y="2738131"/>
            <a:ext cx="68910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IBM Plex Sans" panose="020B0503050203000203" pitchFamily="34" charset="0"/>
                <a:cs typeface="IBM Plex Sans" panose="020B0503050203000203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91004" y="1399796"/>
            <a:ext cx="13122090" cy="704214"/>
          </a:xfrm>
          <a:prstGeom prst="rect">
            <a:avLst/>
          </a:prstGeom>
        </p:spPr>
        <p:txBody>
          <a:bodyPr lIns="0" tIns="0" rIns="0" bIns="0"/>
          <a:lstStyle>
            <a:lvl1pPr>
              <a:defRPr sz="4450" b="0" i="0">
                <a:solidFill>
                  <a:srgbClr val="60269E"/>
                </a:solidFill>
                <a:latin typeface="IBM Plex Sans" panose="020B0503050203000203" pitchFamily="34" charset="0"/>
                <a:cs typeface="IBM Plex Sans" panose="020B0503050203000203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igsu.ranepa.ru/wp/wp-content/uploads/2022/05/UMS-GMU-Prioritet-2030-e1651864544308.jpg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vcot.info/" TargetMode="External"/><Relationship Id="rId13" Type="http://schemas.openxmlformats.org/officeDocument/2006/relationships/image" Target="../media/image4.png"/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12" Type="http://schemas.openxmlformats.org/officeDocument/2006/relationships/image" Target="../media/image3.png"/><Relationship Id="rId2" Type="http://schemas.openxmlformats.org/officeDocument/2006/relationships/hyperlink" Target="https://igsu.ranepa.ru/wp/wp-content/uploads/2022/05/Prioritet-2030-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gsu.ranepa.ru/wp/wp-content/uploads/2022/05/Prioritet-2030-3.jpg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hyperlink" Target="https://igsu.ranepa.ru/program/p4318/" TargetMode="External"/><Relationship Id="rId4" Type="http://schemas.openxmlformats.org/officeDocument/2006/relationships/hyperlink" Target="https://igsu.ranepa.ru/wp/wp-content/uploads/2022/05/UMS-GMU-Prioritet-2030-e1651864544308.jpg" TargetMode="External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hyperlink" Target="https://igsu.ranepa.ru/wp/wp-content/uploads/2022/05/Prioritet-2030-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gsu.ranepa.ru/wp/wp-content/uploads/2022/05/Prioritet-2030-3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igsu.ranepa.ru/wp/wp-content/uploads/2022/05/UMS-GMU-Prioritet-2030-e1651864544308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hyperlink" Target="https://igsu.ranepa.ru/wp/wp-content/uploads/2022/05/Prioritet-2030-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gsu.ranepa.ru/wp/wp-content/uploads/2022/05/Prioritet-2030-3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igsu.ranepa.ru/wp/wp-content/uploads/2022/05/UMS-GMU-Prioritet-2030-e1651864544308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12" Type="http://schemas.openxmlformats.org/officeDocument/2006/relationships/image" Target="../media/image16.png"/><Relationship Id="rId2" Type="http://schemas.openxmlformats.org/officeDocument/2006/relationships/hyperlink" Target="https://igsu.ranepa.ru/wp/wp-content/uploads/2022/05/Prioritet-2030-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gsu.ranepa.ru/wp/wp-content/uploads/2022/05/Prioritet-2030-3.jpg" TargetMode="External"/><Relationship Id="rId11" Type="http://schemas.openxmlformats.org/officeDocument/2006/relationships/image" Target="../media/image15.svg"/><Relationship Id="rId5" Type="http://schemas.openxmlformats.org/officeDocument/2006/relationships/image" Target="../media/image5.jpeg"/><Relationship Id="rId10" Type="http://schemas.openxmlformats.org/officeDocument/2006/relationships/image" Target="../media/image14.png"/><Relationship Id="rId4" Type="http://schemas.openxmlformats.org/officeDocument/2006/relationships/hyperlink" Target="https://igsu.ranepa.ru/wp/wp-content/uploads/2022/05/UMS-GMU-Prioritet-2030-e1651864544308.jpg" TargetMode="External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hyperlink" Target="https://igsu.ranepa.ru/wp/wp-content/uploads/2022/05/Prioritet-2030-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gsu.ranepa.ru/wp/wp-content/uploads/2022/05/Prioritet-2030-3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igsu.ranepa.ru/wp/wp-content/uploads/2022/05/UMS-GMU-Prioritet-2030-e1651864544308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igsu.ranepa.ru/wp/wp-content/uploads/2022/05/Prioritet-2030-1.jpg" TargetMode="External"/><Relationship Id="rId7" Type="http://schemas.openxmlformats.org/officeDocument/2006/relationships/hyperlink" Target="https://igsu.ranepa.ru/wp/wp-content/uploads/2022/05/Prioritet-2030-3.jpg" TargetMode="External"/><Relationship Id="rId2" Type="http://schemas.openxmlformats.org/officeDocument/2006/relationships/hyperlink" Target="mailto:mkop@igsu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igsu.ranepa.ru/wp/wp-content/uploads/2022/05/UMS-GMU-Prioritet-2030-e1651864544308.jpg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08836-CA6D-4743-AD49-2997BDCE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A6674F-CF36-4770-8177-C3CB5681E2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5086E3-3C4E-485B-B98C-163F4298BD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" t="16271" r="-33"/>
          <a:stretch/>
        </p:blipFill>
        <p:spPr>
          <a:xfrm>
            <a:off x="6590" y="2682875"/>
            <a:ext cx="20137601" cy="8626475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48D0262-1BF3-4676-A700-27F8FD277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800293"/>
            <a:ext cx="3866647" cy="130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4A47F4-C63E-4ACD-89FF-CE06BD6AA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746" y="1234867"/>
            <a:ext cx="3314268" cy="103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hlinkClick r:id="rId5"/>
            <a:extLst>
              <a:ext uri="{FF2B5EF4-FFF2-40B4-BE49-F238E27FC236}">
                <a16:creationId xmlns:a16="http://schemas.microsoft.com/office/drawing/2014/main" id="{D4DB6515-BAB8-4B40-848B-7F003C639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315684"/>
            <a:ext cx="3760603" cy="226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F7093C-4E62-41BF-AD11-4CB9DBF8AA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9707" y="2868442"/>
            <a:ext cx="2553387" cy="255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75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5828DDC0-1553-48EA-BE6C-A08F559E8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815" y="6398309"/>
            <a:ext cx="5715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hlinkClick r:id="rId4"/>
            <a:extLst>
              <a:ext uri="{FF2B5EF4-FFF2-40B4-BE49-F238E27FC236}">
                <a16:creationId xmlns:a16="http://schemas.microsoft.com/office/drawing/2014/main" id="{22AC6EAE-3E20-4F12-A8A6-80B88CA4D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748" y="7784103"/>
            <a:ext cx="4310293" cy="259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6"/>
            <a:extLst>
              <a:ext uri="{FF2B5EF4-FFF2-40B4-BE49-F238E27FC236}">
                <a16:creationId xmlns:a16="http://schemas.microsoft.com/office/drawing/2014/main" id="{A7D54978-41E5-4982-92F3-A3A1A9277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735" y="1248095"/>
            <a:ext cx="5715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F91173-9E1F-40A8-9A7D-0DA8801860CB}"/>
              </a:ext>
            </a:extLst>
          </p:cNvPr>
          <p:cNvSpPr txBox="1"/>
          <p:nvPr/>
        </p:nvSpPr>
        <p:spPr>
          <a:xfrm>
            <a:off x="1691964" y="3323095"/>
            <a:ext cx="159825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Всероссийский кейс-чемпионат по государственному и муниципальному управлению </a:t>
            </a:r>
            <a:endParaRPr lang="ru-RU" sz="4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30" name="Picture 6">
            <a:hlinkClick r:id="rId8"/>
            <a:extLst>
              <a:ext uri="{FF2B5EF4-FFF2-40B4-BE49-F238E27FC236}">
                <a16:creationId xmlns:a16="http://schemas.microsoft.com/office/drawing/2014/main" id="{EEDD1FFA-A0D3-4157-B8F1-0D40F742A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775" y="6444960"/>
            <a:ext cx="5281510" cy="180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hlinkClick r:id="rId10"/>
            <a:extLst>
              <a:ext uri="{FF2B5EF4-FFF2-40B4-BE49-F238E27FC236}">
                <a16:creationId xmlns:a16="http://schemas.microsoft.com/office/drawing/2014/main" id="{E1FD7C0F-9612-4237-BF79-59706BEDD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775" y="9008806"/>
            <a:ext cx="5830656" cy="169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F8748B-A82E-4AF1-9E25-79D5CCDC28FC}"/>
              </a:ext>
            </a:extLst>
          </p:cNvPr>
          <p:cNvSpPr txBox="1"/>
          <p:nvPr/>
        </p:nvSpPr>
        <p:spPr>
          <a:xfrm>
            <a:off x="11880850" y="5424010"/>
            <a:ext cx="43397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solidFill>
                  <a:srgbClr val="000000"/>
                </a:solidFill>
                <a:latin typeface="+mn-lt"/>
              </a:rPr>
              <a:t>Партнеры</a:t>
            </a:r>
            <a:r>
              <a:rPr lang="ru-RU" sz="1800" dirty="0">
                <a:solidFill>
                  <a:srgbClr val="000000"/>
                </a:solidFill>
                <a:latin typeface="+mn-lt"/>
              </a:rPr>
              <a:t>:</a:t>
            </a:r>
            <a:endParaRPr lang="ru-RU" dirty="0">
              <a:latin typeface="+mn-lt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A43E4FC-79F7-4EA3-9F31-915DEC684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3063" y="3203932"/>
            <a:ext cx="17277972" cy="1800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AF134D58-1053-4381-B241-BFAC91B71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800293"/>
            <a:ext cx="3866647" cy="130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110E0E74-F2A4-42C4-B3AF-96B2D41CE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746" y="1234867"/>
            <a:ext cx="3314268" cy="103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942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F59B942E-BB52-44B1-99DC-9A2BF66F5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6650" y="5066558"/>
            <a:ext cx="9601200" cy="5650230"/>
          </a:xfrm>
        </p:spPr>
        <p:txBody>
          <a:bodyPr/>
          <a:lstStyle/>
          <a:p>
            <a:pPr indent="450215" algn="just">
              <a:spcAft>
                <a:spcPts val="800"/>
              </a:spcAft>
            </a:pPr>
            <a:r>
              <a:rPr lang="ru-RU" sz="3600" dirty="0"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Приглашаются студенты российских вузов очной формы обучения бакалавриата (3-4 курс) и магистратуры.</a:t>
            </a:r>
            <a:endParaRPr lang="ru-RU" sz="3600" dirty="0">
              <a:highlight>
                <a:srgbClr val="FFFFFF"/>
              </a:highlight>
              <a:latin typeface="+mn-lt"/>
              <a:ea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3600" dirty="0">
                <a:effectLst/>
                <a:latin typeface="+mn-lt"/>
                <a:ea typeface="Times New Roman" panose="02020603050405020304" pitchFamily="18" charset="0"/>
              </a:rPr>
              <a:t>В составе команды должно быть от 3 до 5 человек</a:t>
            </a:r>
            <a:endParaRPr lang="ru-RU" sz="3600" dirty="0">
              <a:latin typeface="+mn-lt"/>
              <a:ea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3600" dirty="0">
                <a:effectLst/>
                <a:latin typeface="+mn-lt"/>
                <a:ea typeface="Times New Roman" panose="02020603050405020304" pitchFamily="18" charset="0"/>
              </a:rPr>
              <a:t>Команда может иметь менторов из числа представителей органов власти, бизнеса, НКО и других организаций.</a:t>
            </a:r>
            <a:endParaRPr lang="ru-RU" sz="3600" dirty="0">
              <a:effectLst/>
              <a:latin typeface="+mn-lt"/>
              <a:ea typeface="Calibri" panose="020F0502020204030204" pitchFamily="34" charset="0"/>
            </a:endParaRPr>
          </a:p>
          <a:p>
            <a:pPr algn="l" fontAlgn="base"/>
            <a:endParaRPr lang="ru-RU" sz="4400" dirty="0">
              <a:solidFill>
                <a:srgbClr val="666666"/>
              </a:solidFill>
              <a:latin typeface="Open Sans" panose="020B0606030504020204" pitchFamily="34" charset="0"/>
            </a:endParaRPr>
          </a:p>
          <a:p>
            <a:pPr algn="l" fontAlgn="base"/>
            <a:endParaRPr lang="ru-RU" sz="4400" dirty="0">
              <a:solidFill>
                <a:srgbClr val="666666"/>
              </a:solidFill>
              <a:latin typeface="Open Sans" panose="020B0606030504020204" pitchFamily="34" charset="0"/>
            </a:endParaRPr>
          </a:p>
          <a:p>
            <a:pPr algn="l" fontAlgn="base"/>
            <a:endParaRPr lang="ru-RU" sz="4400" dirty="0">
              <a:solidFill>
                <a:srgbClr val="666666"/>
              </a:solidFill>
              <a:latin typeface="Open Sans" panose="020B0606030504020204" pitchFamily="34" charset="0"/>
            </a:endParaRPr>
          </a:p>
          <a:p>
            <a:pPr algn="l" fontAlgn="base"/>
            <a:endParaRPr lang="ru-RU" sz="4400" b="0" i="0" dirty="0"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endParaRPr lang="ru-RU" dirty="0"/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5828DDC0-1553-48EA-BE6C-A08F559E8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964" y="1086028"/>
            <a:ext cx="5715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hlinkClick r:id="rId4"/>
            <a:extLst>
              <a:ext uri="{FF2B5EF4-FFF2-40B4-BE49-F238E27FC236}">
                <a16:creationId xmlns:a16="http://schemas.microsoft.com/office/drawing/2014/main" id="{22AC6EAE-3E20-4F12-A8A6-80B88CA4D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646" y="592562"/>
            <a:ext cx="3760603" cy="226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6"/>
            <a:extLst>
              <a:ext uri="{FF2B5EF4-FFF2-40B4-BE49-F238E27FC236}">
                <a16:creationId xmlns:a16="http://schemas.microsoft.com/office/drawing/2014/main" id="{A7D54978-41E5-4982-92F3-A3A1A9277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6412" y="1113054"/>
            <a:ext cx="5715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F91173-9E1F-40A8-9A7D-0DA8801860CB}"/>
              </a:ext>
            </a:extLst>
          </p:cNvPr>
          <p:cNvSpPr txBox="1"/>
          <p:nvPr/>
        </p:nvSpPr>
        <p:spPr>
          <a:xfrm>
            <a:off x="1780661" y="3289967"/>
            <a:ext cx="1598257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Всероссийский кейс-чемпионат по государственному и муниципальному управлению </a:t>
            </a:r>
            <a:endParaRPr lang="ru-RU" sz="4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EF8BD7-A896-4E4E-9DF4-0DE41EBF01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7" t="1990" r="13189" b="55746"/>
          <a:stretch/>
        </p:blipFill>
        <p:spPr>
          <a:xfrm>
            <a:off x="12338050" y="5162757"/>
            <a:ext cx="602580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07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F59B942E-BB52-44B1-99DC-9A2BF66F5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4264" y="4892755"/>
            <a:ext cx="17277972" cy="3733800"/>
          </a:xfrm>
        </p:spPr>
        <p:txBody>
          <a:bodyPr/>
          <a:lstStyle/>
          <a:p>
            <a:pPr algn="just"/>
            <a:r>
              <a:rPr lang="ru-RU" sz="3600" b="1" dirty="0">
                <a:effectLst/>
                <a:latin typeface="+mn-lt"/>
                <a:ea typeface="Times New Roman" panose="02020603050405020304" pitchFamily="18" charset="0"/>
              </a:rPr>
              <a:t>Цель проведения:</a:t>
            </a:r>
          </a:p>
          <a:p>
            <a:pPr algn="just"/>
            <a:r>
              <a:rPr lang="ru-RU" sz="3600" dirty="0">
                <a:latin typeface="+mn-lt"/>
                <a:ea typeface="Times New Roman" panose="02020603050405020304" pitchFamily="18" charset="0"/>
              </a:rPr>
              <a:t>Р</a:t>
            </a:r>
            <a:r>
              <a:rPr lang="ru-RU" sz="3600" dirty="0">
                <a:effectLst/>
                <a:latin typeface="+mn-lt"/>
                <a:ea typeface="Times New Roman" panose="02020603050405020304" pitchFamily="18" charset="0"/>
              </a:rPr>
              <a:t>азвитие у обучающихся навыков решения управленческих задач в системе ГМУ</a:t>
            </a:r>
          </a:p>
          <a:p>
            <a:pPr algn="just"/>
            <a:r>
              <a:rPr lang="ru-RU" sz="36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3600" b="1" dirty="0">
                <a:effectLst/>
                <a:latin typeface="+mn-lt"/>
                <a:ea typeface="Times New Roman" panose="02020603050405020304" pitchFamily="18" charset="0"/>
              </a:rPr>
              <a:t>Задачи</a:t>
            </a:r>
            <a:r>
              <a:rPr lang="ru-RU" sz="3600" dirty="0">
                <a:effectLst/>
                <a:latin typeface="+mn-lt"/>
                <a:ea typeface="Times New Roman" panose="02020603050405020304" pitchFamily="18" charset="0"/>
              </a:rPr>
              <a:t> проведения Кейс-чемпионата: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effectLst/>
                <a:latin typeface="+mn-lt"/>
                <a:ea typeface="Times New Roman" panose="02020603050405020304" pitchFamily="18" charset="0"/>
              </a:rPr>
              <a:t>Формирование компетенций в сфере ГМУ.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effectLst/>
                <a:latin typeface="+mn-lt"/>
                <a:ea typeface="Times New Roman" panose="02020603050405020304" pitchFamily="18" charset="0"/>
              </a:rPr>
              <a:t>Создание для участников возможностей  личностного роста, профессионального самоопределения и практического применения полученных знаний.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effectLst/>
                <a:latin typeface="+mn-lt"/>
                <a:ea typeface="Times New Roman" panose="02020603050405020304" pitchFamily="18" charset="0"/>
              </a:rPr>
              <a:t>Формирование навыков разработки и принятия управленческих решений, развитие лидерских качеств, навыков деловой коммуникации, способности работать в команде.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effectLst/>
                <a:latin typeface="+mn-lt"/>
                <a:ea typeface="Times New Roman" panose="02020603050405020304" pitchFamily="18" charset="0"/>
              </a:rPr>
              <a:t>Выявление и отбор </a:t>
            </a:r>
            <a:r>
              <a:rPr lang="ru-RU" sz="3200" dirty="0" err="1">
                <a:effectLst/>
                <a:latin typeface="+mn-lt"/>
                <a:ea typeface="Times New Roman" panose="02020603050405020304" pitchFamily="18" charset="0"/>
              </a:rPr>
              <a:t>проактивных</a:t>
            </a:r>
            <a:r>
              <a:rPr lang="ru-RU" sz="3200" dirty="0">
                <a:effectLst/>
                <a:latin typeface="+mn-lt"/>
                <a:ea typeface="Times New Roman" panose="02020603050405020304" pitchFamily="18" charset="0"/>
              </a:rPr>
              <a:t> и способных участников, обладающих навыками, необходимыми для успешной карьеры в сфере ГМУ.</a:t>
            </a:r>
          </a:p>
          <a:p>
            <a:pPr algn="just"/>
            <a:endParaRPr lang="ru-RU" dirty="0">
              <a:latin typeface="+mn-lt"/>
            </a:endParaRPr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5828DDC0-1553-48EA-BE6C-A08F559E8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964" y="1086028"/>
            <a:ext cx="5715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hlinkClick r:id="rId4"/>
            <a:extLst>
              <a:ext uri="{FF2B5EF4-FFF2-40B4-BE49-F238E27FC236}">
                <a16:creationId xmlns:a16="http://schemas.microsoft.com/office/drawing/2014/main" id="{22AC6EAE-3E20-4F12-A8A6-80B88CA4D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646" y="592562"/>
            <a:ext cx="3760603" cy="226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6"/>
            <a:extLst>
              <a:ext uri="{FF2B5EF4-FFF2-40B4-BE49-F238E27FC236}">
                <a16:creationId xmlns:a16="http://schemas.microsoft.com/office/drawing/2014/main" id="{A7D54978-41E5-4982-92F3-A3A1A9277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6412" y="1113054"/>
            <a:ext cx="5715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F91173-9E1F-40A8-9A7D-0DA8801860CB}"/>
              </a:ext>
            </a:extLst>
          </p:cNvPr>
          <p:cNvSpPr txBox="1"/>
          <p:nvPr/>
        </p:nvSpPr>
        <p:spPr>
          <a:xfrm>
            <a:off x="1691964" y="3323095"/>
            <a:ext cx="159825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Всероссийский кейс-чемпионат по государственному и муниципальному управлению </a:t>
            </a:r>
            <a:endParaRPr lang="ru-RU" sz="4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7428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F59B942E-BB52-44B1-99DC-9A2BF66F5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3440" y="5654675"/>
            <a:ext cx="17277972" cy="5650230"/>
          </a:xfrm>
        </p:spPr>
        <p:txBody>
          <a:bodyPr/>
          <a:lstStyle/>
          <a:p>
            <a:pPr algn="l" fontAlgn="base">
              <a:lnSpc>
                <a:spcPct val="150000"/>
              </a:lnSpc>
            </a:pPr>
            <a:r>
              <a:rPr lang="ru-RU" sz="4400" b="1" i="0" dirty="0">
                <a:effectLst/>
                <a:latin typeface="+mn-lt"/>
              </a:rPr>
              <a:t>1 этап</a:t>
            </a:r>
            <a:r>
              <a:rPr lang="ru-RU" sz="4400" b="0" i="0" dirty="0">
                <a:effectLst/>
                <a:latin typeface="+mn-lt"/>
              </a:rPr>
              <a:t> – Регистрация команд (до 20 мая 2022 г.)</a:t>
            </a:r>
          </a:p>
          <a:p>
            <a:pPr algn="l" fontAlgn="base">
              <a:lnSpc>
                <a:spcPct val="150000"/>
              </a:lnSpc>
            </a:pPr>
            <a:endParaRPr lang="ru-RU" sz="4400" b="1" i="0" dirty="0">
              <a:effectLst/>
              <a:latin typeface="+mn-lt"/>
            </a:endParaRPr>
          </a:p>
          <a:p>
            <a:pPr algn="l" fontAlgn="base">
              <a:lnSpc>
                <a:spcPct val="150000"/>
              </a:lnSpc>
            </a:pPr>
            <a:r>
              <a:rPr lang="ru-RU" sz="4400" b="1" dirty="0">
                <a:latin typeface="+mn-lt"/>
              </a:rPr>
              <a:t>2 этап </a:t>
            </a:r>
            <a:r>
              <a:rPr lang="ru-RU" sz="4400" dirty="0">
                <a:latin typeface="+mn-lt"/>
              </a:rPr>
              <a:t>– Заочный конкурс (21 мая – 01 июня 2022 г.)</a:t>
            </a:r>
          </a:p>
          <a:p>
            <a:pPr algn="l" fontAlgn="base">
              <a:lnSpc>
                <a:spcPct val="150000"/>
              </a:lnSpc>
            </a:pPr>
            <a:endParaRPr lang="ru-RU" sz="4400" dirty="0">
              <a:latin typeface="+mn-lt"/>
            </a:endParaRPr>
          </a:p>
          <a:p>
            <a:pPr algn="l" fontAlgn="base">
              <a:lnSpc>
                <a:spcPct val="150000"/>
              </a:lnSpc>
            </a:pPr>
            <a:r>
              <a:rPr lang="ru-RU" sz="4400" b="1" i="0" dirty="0">
                <a:effectLst/>
                <a:latin typeface="+mn-lt"/>
              </a:rPr>
              <a:t>3 этап</a:t>
            </a:r>
            <a:r>
              <a:rPr lang="ru-RU" sz="4400" b="0" i="0" dirty="0">
                <a:effectLst/>
                <a:latin typeface="+mn-lt"/>
              </a:rPr>
              <a:t> – Финал в смешанном формате (октябрь 2022 г.)</a:t>
            </a:r>
            <a:endParaRPr lang="ru-RU" sz="4400" b="1" i="0" dirty="0">
              <a:effectLst/>
              <a:latin typeface="+mn-lt"/>
            </a:endParaRPr>
          </a:p>
          <a:p>
            <a:pPr algn="l" fontAlgn="base">
              <a:lnSpc>
                <a:spcPct val="150000"/>
              </a:lnSpc>
            </a:pPr>
            <a:endParaRPr lang="ru-RU" sz="4400" dirty="0">
              <a:solidFill>
                <a:srgbClr val="666666"/>
              </a:solidFill>
              <a:latin typeface="Open Sans" panose="020B0606030504020204" pitchFamily="34" charset="0"/>
            </a:endParaRPr>
          </a:p>
          <a:p>
            <a:pPr algn="l" fontAlgn="base"/>
            <a:endParaRPr lang="ru-RU" sz="4400" dirty="0">
              <a:solidFill>
                <a:srgbClr val="666666"/>
              </a:solidFill>
              <a:latin typeface="Open Sans" panose="020B0606030504020204" pitchFamily="34" charset="0"/>
            </a:endParaRPr>
          </a:p>
          <a:p>
            <a:pPr algn="l" fontAlgn="base"/>
            <a:endParaRPr lang="ru-RU" sz="4400" dirty="0">
              <a:solidFill>
                <a:srgbClr val="666666"/>
              </a:solidFill>
              <a:latin typeface="Open Sans" panose="020B0606030504020204" pitchFamily="34" charset="0"/>
            </a:endParaRPr>
          </a:p>
          <a:p>
            <a:pPr algn="l" fontAlgn="base"/>
            <a:endParaRPr lang="ru-RU" sz="4400" b="0" i="0" dirty="0"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endParaRPr lang="ru-RU" dirty="0"/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5828DDC0-1553-48EA-BE6C-A08F559E8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964" y="1086028"/>
            <a:ext cx="5715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hlinkClick r:id="rId4"/>
            <a:extLst>
              <a:ext uri="{FF2B5EF4-FFF2-40B4-BE49-F238E27FC236}">
                <a16:creationId xmlns:a16="http://schemas.microsoft.com/office/drawing/2014/main" id="{22AC6EAE-3E20-4F12-A8A6-80B88CA4D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646" y="592562"/>
            <a:ext cx="3760603" cy="226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6"/>
            <a:extLst>
              <a:ext uri="{FF2B5EF4-FFF2-40B4-BE49-F238E27FC236}">
                <a16:creationId xmlns:a16="http://schemas.microsoft.com/office/drawing/2014/main" id="{A7D54978-41E5-4982-92F3-A3A1A9277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6412" y="1113054"/>
            <a:ext cx="5715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F91173-9E1F-40A8-9A7D-0DA8801860CB}"/>
              </a:ext>
            </a:extLst>
          </p:cNvPr>
          <p:cNvSpPr txBox="1"/>
          <p:nvPr/>
        </p:nvSpPr>
        <p:spPr>
          <a:xfrm>
            <a:off x="1780661" y="3289967"/>
            <a:ext cx="1598257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Всероссийский кейс-чемпионат по государственному и муниципальному управлению </a:t>
            </a:r>
            <a:endParaRPr lang="ru-RU" sz="4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Рисунок 5" descr="Видеоблог контур">
            <a:extLst>
              <a:ext uri="{FF2B5EF4-FFF2-40B4-BE49-F238E27FC236}">
                <a16:creationId xmlns:a16="http://schemas.microsoft.com/office/drawing/2014/main" id="{E8317D67-B668-45B9-8F97-2936B4286D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541380" y="5536496"/>
            <a:ext cx="1524000" cy="1524000"/>
          </a:xfrm>
          <a:prstGeom prst="rect">
            <a:avLst/>
          </a:prstGeom>
        </p:spPr>
      </p:pic>
      <p:pic>
        <p:nvPicPr>
          <p:cNvPr id="9" name="Рисунок 8" descr="Подключения контур">
            <a:extLst>
              <a:ext uri="{FF2B5EF4-FFF2-40B4-BE49-F238E27FC236}">
                <a16:creationId xmlns:a16="http://schemas.microsoft.com/office/drawing/2014/main" id="{8E89C9F7-AACF-4D5D-AE71-ECA8920735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523879" y="7447066"/>
            <a:ext cx="1735634" cy="1735634"/>
          </a:xfrm>
          <a:prstGeom prst="rect">
            <a:avLst/>
          </a:prstGeom>
        </p:spPr>
      </p:pic>
      <p:pic>
        <p:nvPicPr>
          <p:cNvPr id="11" name="Рисунок 10" descr="Собрание контур">
            <a:extLst>
              <a:ext uri="{FF2B5EF4-FFF2-40B4-BE49-F238E27FC236}">
                <a16:creationId xmlns:a16="http://schemas.microsoft.com/office/drawing/2014/main" id="{1AFC18CB-5CC3-4158-956D-747473FFD1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822026" y="9300879"/>
            <a:ext cx="1457876" cy="145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84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F59B942E-BB52-44B1-99DC-9A2BF66F5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90050" y="5066558"/>
            <a:ext cx="9651970" cy="5650230"/>
          </a:xfrm>
        </p:spPr>
        <p:txBody>
          <a:bodyPr/>
          <a:lstStyle/>
          <a:p>
            <a:pPr algn="l" fontAlgn="base"/>
            <a:r>
              <a:rPr lang="ru-RU" sz="4000" b="1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Что нужно для участия?</a:t>
            </a:r>
          </a:p>
          <a:p>
            <a:pPr algn="l" fontAlgn="base"/>
            <a:endParaRPr lang="ru-RU" sz="4000" b="1" i="0" dirty="0">
              <a:solidFill>
                <a:srgbClr val="333333"/>
              </a:solidFill>
              <a:effectLst/>
              <a:latin typeface="Roboto Condensed" panose="020000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32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Собрать команду от 3-х до 5 человек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32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Каждый участник регистрируется индивидуально по ссылке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32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Капитан команды кроме своих данных в анкете указывает данные членов его команд</a:t>
            </a:r>
          </a:p>
          <a:p>
            <a:pPr algn="l" fontAlgn="base"/>
            <a:endParaRPr lang="ru-RU" sz="3200" b="0" i="0" dirty="0"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en-US" sz="3200" b="1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https://igsu.ranepa.ru/p7020/p178213/p178224/</a:t>
            </a:r>
            <a:endParaRPr lang="ru-RU" sz="3200" b="1" i="0" dirty="0">
              <a:solidFill>
                <a:schemeClr val="tx2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endParaRPr lang="ru-RU" sz="4400" dirty="0">
              <a:solidFill>
                <a:srgbClr val="666666"/>
              </a:solidFill>
              <a:latin typeface="Open Sans" panose="020B0606030504020204" pitchFamily="34" charset="0"/>
            </a:endParaRPr>
          </a:p>
          <a:p>
            <a:pPr algn="l" fontAlgn="base"/>
            <a:endParaRPr lang="ru-RU" sz="4400" dirty="0">
              <a:solidFill>
                <a:srgbClr val="666666"/>
              </a:solidFill>
              <a:latin typeface="Open Sans" panose="020B0606030504020204" pitchFamily="34" charset="0"/>
            </a:endParaRPr>
          </a:p>
          <a:p>
            <a:pPr algn="l" fontAlgn="base"/>
            <a:endParaRPr lang="ru-RU" sz="4400" dirty="0">
              <a:solidFill>
                <a:srgbClr val="666666"/>
              </a:solidFill>
              <a:latin typeface="Open Sans" panose="020B0606030504020204" pitchFamily="34" charset="0"/>
            </a:endParaRPr>
          </a:p>
          <a:p>
            <a:pPr algn="l" fontAlgn="base"/>
            <a:endParaRPr lang="ru-RU" sz="4400" b="0" i="0" dirty="0"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endParaRPr lang="ru-RU" dirty="0"/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5828DDC0-1553-48EA-BE6C-A08F559E8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964" y="1086028"/>
            <a:ext cx="5715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hlinkClick r:id="rId4"/>
            <a:extLst>
              <a:ext uri="{FF2B5EF4-FFF2-40B4-BE49-F238E27FC236}">
                <a16:creationId xmlns:a16="http://schemas.microsoft.com/office/drawing/2014/main" id="{22AC6EAE-3E20-4F12-A8A6-80B88CA4D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646" y="592562"/>
            <a:ext cx="3760603" cy="226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6"/>
            <a:extLst>
              <a:ext uri="{FF2B5EF4-FFF2-40B4-BE49-F238E27FC236}">
                <a16:creationId xmlns:a16="http://schemas.microsoft.com/office/drawing/2014/main" id="{A7D54978-41E5-4982-92F3-A3A1A9277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6412" y="1113054"/>
            <a:ext cx="5715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F91173-9E1F-40A8-9A7D-0DA8801860CB}"/>
              </a:ext>
            </a:extLst>
          </p:cNvPr>
          <p:cNvSpPr txBox="1"/>
          <p:nvPr/>
        </p:nvSpPr>
        <p:spPr>
          <a:xfrm>
            <a:off x="1705742" y="3292475"/>
            <a:ext cx="159825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Всероссийский кейс-чемпионат по государственному и муниципальному управлению </a:t>
            </a:r>
            <a:endParaRPr lang="ru-RU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873CA2-A0DC-4D56-9D39-A9841E6C89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19" y="4867063"/>
            <a:ext cx="6049219" cy="60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65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F59B942E-BB52-44B1-99DC-9A2BF66F5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90050" y="5066558"/>
            <a:ext cx="9651970" cy="5650230"/>
          </a:xfrm>
        </p:spPr>
        <p:txBody>
          <a:bodyPr/>
          <a:lstStyle/>
          <a:p>
            <a:pPr algn="l" fontAlgn="base"/>
            <a:r>
              <a:rPr lang="ru-RU" sz="4400" b="1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Контакты организаторов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fr-FR" sz="3200" b="0" i="0" dirty="0"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sz="44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Тел.: +7 499 956 09 12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sz="4400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Email: </a:t>
            </a:r>
            <a:r>
              <a:rPr lang="en-US" sz="4400" b="0" i="0" u="none" strike="noStrike" dirty="0">
                <a:solidFill>
                  <a:schemeClr val="tx2"/>
                </a:solidFill>
                <a:effectLst/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mkop@igsu.ru</a:t>
            </a:r>
            <a:r>
              <a:rPr lang="fr-FR" sz="4400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mkop</a:t>
            </a:r>
            <a:r>
              <a:rPr lang="fr-FR" sz="32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@igsu.ru</a:t>
            </a:r>
            <a:endParaRPr lang="ru-RU" sz="3200" b="0" i="0" dirty="0"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ru-RU" sz="3200" b="0" i="0" dirty="0"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en-US" sz="3200" b="1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https://igsu.ranepa.ru/p7020/p178213/p178224/</a:t>
            </a:r>
            <a:endParaRPr lang="ru-RU" sz="3200" b="1" i="0" dirty="0">
              <a:solidFill>
                <a:schemeClr val="tx2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endParaRPr lang="ru-RU" sz="4400" dirty="0">
              <a:solidFill>
                <a:srgbClr val="666666"/>
              </a:solidFill>
              <a:latin typeface="Open Sans" panose="020B0606030504020204" pitchFamily="34" charset="0"/>
            </a:endParaRPr>
          </a:p>
          <a:p>
            <a:pPr algn="l" fontAlgn="base"/>
            <a:endParaRPr lang="ru-RU" sz="4400" dirty="0">
              <a:solidFill>
                <a:srgbClr val="666666"/>
              </a:solidFill>
              <a:latin typeface="Open Sans" panose="020B0606030504020204" pitchFamily="34" charset="0"/>
            </a:endParaRPr>
          </a:p>
          <a:p>
            <a:pPr algn="l" fontAlgn="base"/>
            <a:endParaRPr lang="ru-RU" sz="4400" dirty="0">
              <a:solidFill>
                <a:srgbClr val="666666"/>
              </a:solidFill>
              <a:latin typeface="Open Sans" panose="020B0606030504020204" pitchFamily="34" charset="0"/>
            </a:endParaRPr>
          </a:p>
          <a:p>
            <a:pPr algn="l" fontAlgn="base"/>
            <a:endParaRPr lang="ru-RU" sz="4400" b="0" i="0" dirty="0"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endParaRPr lang="ru-RU" dirty="0"/>
          </a:p>
        </p:txBody>
      </p:sp>
      <p:pic>
        <p:nvPicPr>
          <p:cNvPr id="1026" name="Picture 2">
            <a:hlinkClick r:id="rId3"/>
            <a:extLst>
              <a:ext uri="{FF2B5EF4-FFF2-40B4-BE49-F238E27FC236}">
                <a16:creationId xmlns:a16="http://schemas.microsoft.com/office/drawing/2014/main" id="{5828DDC0-1553-48EA-BE6C-A08F559E8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964" y="1086028"/>
            <a:ext cx="5715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hlinkClick r:id="rId5"/>
            <a:extLst>
              <a:ext uri="{FF2B5EF4-FFF2-40B4-BE49-F238E27FC236}">
                <a16:creationId xmlns:a16="http://schemas.microsoft.com/office/drawing/2014/main" id="{22AC6EAE-3E20-4F12-A8A6-80B88CA4D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646" y="592562"/>
            <a:ext cx="3760603" cy="226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7"/>
            <a:extLst>
              <a:ext uri="{FF2B5EF4-FFF2-40B4-BE49-F238E27FC236}">
                <a16:creationId xmlns:a16="http://schemas.microsoft.com/office/drawing/2014/main" id="{A7D54978-41E5-4982-92F3-A3A1A9277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6412" y="1113054"/>
            <a:ext cx="5715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F91173-9E1F-40A8-9A7D-0DA8801860CB}"/>
              </a:ext>
            </a:extLst>
          </p:cNvPr>
          <p:cNvSpPr txBox="1"/>
          <p:nvPr/>
        </p:nvSpPr>
        <p:spPr>
          <a:xfrm>
            <a:off x="1780661" y="3289967"/>
            <a:ext cx="1598257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Всероссийский кейс-чемпионат по государственному и муниципальному управлению </a:t>
            </a:r>
            <a:endParaRPr lang="ru-RU" sz="4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873CA2-A0DC-4D56-9D39-A9841E6C89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19" y="4867063"/>
            <a:ext cx="6049219" cy="60492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5B5640E-CE54-4D58-A49F-4618890A1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01041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Тел.: +7 499 956 09 12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Email: 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921A1D"/>
                </a:solidFill>
                <a:effectLst/>
                <a:latin typeface="Open Sans" panose="020B0606030504020204" pitchFamily="34" charset="0"/>
                <a:hlinkClick r:id="rId2"/>
              </a:rPr>
              <a:t>mkop@igsu.ru</a:t>
            </a:r>
            <a:r>
              <a:rPr kumimoji="0" lang="ru-RU" altLang="ru-RU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342A05F-CB9B-4C00-B161-B8BB9FC04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01041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Тел.: +7 499 956 09 12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Email: 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921A1D"/>
                </a:solidFill>
                <a:effectLst/>
                <a:latin typeface="Open Sans" panose="020B0606030504020204" pitchFamily="34" charset="0"/>
                <a:hlinkClick r:id="rId2"/>
              </a:rPr>
              <a:t>mkop@igsu.ru</a:t>
            </a:r>
            <a:r>
              <a:rPr kumimoji="0" lang="ru-RU" altLang="ru-RU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909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 cstate="print"/>
          <a:stretch>
            <a:fillRect t="-105899" b="-27301"/>
          </a:stretch>
        </a:blipFill>
      </a:spPr>
      <a:bodyPr wrap="square" lIns="0" tIns="0" rIns="0" bIns="0" rtlCol="0"/>
      <a:lstStyle>
        <a:defPPr algn="l"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7797</TotalTime>
  <Words>315</Words>
  <Application>Microsoft Office PowerPoint</Application>
  <PresentationFormat>Произвольный</PresentationFormat>
  <Paragraphs>53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IBM Plex Sans</vt:lpstr>
      <vt:lpstr>Open Sans</vt:lpstr>
      <vt:lpstr>Roboto Condensed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новых и перспективных робототехнических решений на базе Университета Иннополис</dc:title>
  <dc:creator>Александр Климчик</dc:creator>
  <cp:lastModifiedBy>Москалёв Игорь Евгеньевич</cp:lastModifiedBy>
  <cp:revision>275</cp:revision>
  <dcterms:created xsi:type="dcterms:W3CDTF">2018-10-03T13:56:53Z</dcterms:created>
  <dcterms:modified xsi:type="dcterms:W3CDTF">2022-05-17T22:17:32Z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2018-10-03T00:00:00Z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2018-10-03T00:00:00Z</vt:filetime>
  </property>
</Properties>
</file>